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8" r:id="rId4"/>
    <p:sldId id="269" r:id="rId5"/>
    <p:sldId id="274" r:id="rId6"/>
    <p:sldId id="266" r:id="rId7"/>
    <p:sldId id="267" r:id="rId8"/>
    <p:sldId id="270" r:id="rId9"/>
    <p:sldId id="271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94" d="100"/>
          <a:sy n="94" d="100"/>
        </p:scale>
        <p:origin x="114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D7C0E-4D60-439A-911C-FD21AB7B0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1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78CE9-7EC5-475E-A12A-6DC8578EE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E6B4A-D4CB-4AB0-BE27-D1BB7BDDE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1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B409C-BE89-4A11-83DB-62553D2B7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4D24B-77E3-4B76-ADD0-4E3E44250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39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9C363-EE1C-499E-B289-7AAF01269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51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B166C-5106-4FC2-A456-699921A00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7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C0BE8-A6F1-4EAB-BBE5-1BF0A4FF1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6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AF5D3-7BE1-446F-A19E-D9C453FD5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2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5DC68-F3C2-4E61-9558-F691060E5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0EE37-F3C5-4B5F-AF76-21A9579C1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5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Kliknite, če želite urediti sloge besedila matrice</a:t>
            </a:r>
          </a:p>
          <a:p>
            <a:pPr lvl="1"/>
            <a:r>
              <a:rPr lang="en-US" smtClean="0"/>
              <a:t>Druga raven</a:t>
            </a:r>
          </a:p>
          <a:p>
            <a:pPr lvl="2"/>
            <a:r>
              <a:rPr lang="en-US" smtClean="0"/>
              <a:t>Tretja raven</a:t>
            </a:r>
          </a:p>
          <a:p>
            <a:pPr lvl="3"/>
            <a:r>
              <a:rPr lang="en-US" smtClean="0"/>
              <a:t>Četrta raven</a:t>
            </a:r>
          </a:p>
          <a:p>
            <a:pPr lvl="4"/>
            <a:r>
              <a:rPr lang="en-US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54B026F-9766-41F7-8F9E-99EFE465F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l-SI" sz="6000" dirty="0" smtClean="0">
                <a:latin typeface="Calibri" panose="020F0502020204030204" pitchFamily="34" charset="0"/>
              </a:rPr>
              <a:t>Prostorsko oblikovanje</a:t>
            </a:r>
            <a:endParaRPr lang="en-US" sz="6000" dirty="0" smtClean="0">
              <a:latin typeface="Calibri" panose="020F050202020403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sl-SI" dirty="0" smtClean="0"/>
              <a:t> Sestavni deli</a:t>
            </a:r>
            <a:endParaRPr lang="sl-SI" sz="4400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Zunanji in notranji arhitekturni prostor</a:t>
            </a:r>
            <a:endParaRPr lang="sl-SI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52528"/>
          </a:xfrm>
        </p:spPr>
        <p:txBody>
          <a:bodyPr>
            <a:noAutofit/>
          </a:bodyPr>
          <a:lstStyle/>
          <a:p>
            <a:r>
              <a:rPr lang="sl-SI" sz="1800" dirty="0" smtClean="0"/>
              <a:t>Lahko je </a:t>
            </a:r>
            <a:r>
              <a:rPr lang="sl-SI" sz="1800" u="sng" dirty="0" smtClean="0"/>
              <a:t>naravni</a:t>
            </a:r>
            <a:r>
              <a:rPr lang="sl-SI" sz="1800" dirty="0" smtClean="0"/>
              <a:t> (oblikuje narava) ali </a:t>
            </a:r>
            <a:r>
              <a:rPr lang="sl-SI" sz="1800" u="sng" dirty="0" smtClean="0"/>
              <a:t>umetno oblikovan </a:t>
            </a:r>
            <a:r>
              <a:rPr lang="sl-SI" sz="1800" dirty="0" smtClean="0"/>
              <a:t>(oblikuje človek)</a:t>
            </a:r>
          </a:p>
          <a:p>
            <a:endParaRPr lang="sl-SI" sz="1800" dirty="0" smtClean="0"/>
          </a:p>
          <a:p>
            <a:r>
              <a:rPr lang="sl-SI" sz="1800" dirty="0" smtClean="0"/>
              <a:t>Prostor se deli na:</a:t>
            </a:r>
          </a:p>
          <a:p>
            <a:pPr lvl="1"/>
            <a:r>
              <a:rPr lang="sl-SI" sz="1800" b="1" dirty="0" smtClean="0"/>
              <a:t>ZAPRT PROSTOR </a:t>
            </a:r>
            <a:r>
              <a:rPr lang="sl-SI" sz="1800" dirty="0" smtClean="0"/>
              <a:t>(vse stene in streha)</a:t>
            </a:r>
          </a:p>
          <a:p>
            <a:pPr lvl="2"/>
            <a:r>
              <a:rPr lang="sl-SI" sz="1800" dirty="0" smtClean="0"/>
              <a:t>hiše, zgradbe, garaže ...</a:t>
            </a:r>
          </a:p>
          <a:p>
            <a:pPr lvl="1"/>
            <a:endParaRPr lang="sl-SI" sz="1800" dirty="0" smtClean="0"/>
          </a:p>
          <a:p>
            <a:pPr lvl="1"/>
            <a:r>
              <a:rPr lang="sl-SI" sz="1800" b="1" dirty="0" smtClean="0"/>
              <a:t>ODPRT PROSTOR </a:t>
            </a:r>
            <a:r>
              <a:rPr lang="sl-SI" sz="1800" dirty="0" smtClean="0"/>
              <a:t>(brez sten in strehe)</a:t>
            </a:r>
          </a:p>
          <a:p>
            <a:pPr lvl="2"/>
            <a:r>
              <a:rPr lang="sl-SI" sz="1800" dirty="0" smtClean="0"/>
              <a:t>amfiteater ...</a:t>
            </a:r>
          </a:p>
          <a:p>
            <a:pPr lvl="1"/>
            <a:endParaRPr lang="sl-SI" sz="1800" dirty="0" smtClean="0"/>
          </a:p>
          <a:p>
            <a:pPr lvl="1"/>
            <a:r>
              <a:rPr lang="sl-SI" sz="1800" b="1" dirty="0" smtClean="0"/>
              <a:t>POLZAPRT PROSTOR </a:t>
            </a:r>
            <a:r>
              <a:rPr lang="sl-SI" sz="1800" dirty="0" smtClean="0"/>
              <a:t>(skoraj vse stene in streha)</a:t>
            </a:r>
          </a:p>
          <a:p>
            <a:pPr lvl="2"/>
            <a:r>
              <a:rPr lang="sl-SI" sz="1800" dirty="0" smtClean="0"/>
              <a:t>avtobusno postajališče, paviljoni ...</a:t>
            </a:r>
          </a:p>
          <a:p>
            <a:pPr lvl="1">
              <a:buNone/>
            </a:pPr>
            <a:endParaRPr lang="sl-SI" sz="1800" dirty="0" smtClean="0"/>
          </a:p>
          <a:p>
            <a:pPr lvl="1"/>
            <a:r>
              <a:rPr lang="sl-SI" sz="1800" b="1" dirty="0" smtClean="0"/>
              <a:t>POLODPRT PROSTOR </a:t>
            </a:r>
            <a:r>
              <a:rPr lang="sl-SI" sz="1800" dirty="0" smtClean="0"/>
              <a:t>(skoraj vse stene brez strehe)</a:t>
            </a:r>
          </a:p>
          <a:p>
            <a:pPr lvl="2"/>
            <a:r>
              <a:rPr lang="sl-SI" sz="1800" dirty="0" smtClean="0"/>
              <a:t>stadion, balkoni ...</a:t>
            </a: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214740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can000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188913"/>
            <a:ext cx="4522788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73038" y="260350"/>
            <a:ext cx="3744912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sz="3200" dirty="0" err="1">
                <a:latin typeface="Calibri" panose="020F0502020204030204" pitchFamily="34" charset="0"/>
              </a:rPr>
              <a:t>Vrste</a:t>
            </a:r>
            <a:r>
              <a:rPr lang="en-AU" sz="3200" dirty="0">
                <a:latin typeface="Calibri" panose="020F0502020204030204" pitchFamily="34" charset="0"/>
              </a:rPr>
              <a:t> </a:t>
            </a:r>
            <a:r>
              <a:rPr lang="en-AU" sz="3200" dirty="0" err="1">
                <a:latin typeface="Calibri" panose="020F0502020204030204" pitchFamily="34" charset="0"/>
              </a:rPr>
              <a:t>gradenj</a:t>
            </a:r>
            <a:r>
              <a:rPr lang="en-AU" sz="3200" dirty="0">
                <a:latin typeface="Calibri" panose="020F0502020204030204" pitchFamily="34" charset="0"/>
              </a:rPr>
              <a:t>:</a:t>
            </a:r>
            <a:endParaRPr lang="sl-SI" sz="3200" dirty="0">
              <a:latin typeface="Calibri" panose="020F0502020204030204" pitchFamily="34" charset="0"/>
            </a:endParaRPr>
          </a:p>
          <a:p>
            <a:pPr eaLnBrk="1" hangingPunct="1"/>
            <a:r>
              <a:rPr lang="en-AU" sz="3200" dirty="0">
                <a:latin typeface="Calibri" panose="020F0502020204030204" pitchFamily="34" charset="0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AU" sz="3200" dirty="0" err="1">
                <a:latin typeface="Calibri" panose="020F0502020204030204" pitchFamily="34" charset="0"/>
              </a:rPr>
              <a:t>masivna</a:t>
            </a:r>
            <a:r>
              <a:rPr lang="en-AU" sz="3200" dirty="0">
                <a:latin typeface="Calibri" panose="020F0502020204030204" pitchFamily="34" charset="0"/>
              </a:rPr>
              <a:t>,</a:t>
            </a:r>
          </a:p>
          <a:p>
            <a:pPr eaLnBrk="1" hangingPunct="1">
              <a:buFontTx/>
              <a:buChar char="•"/>
            </a:pPr>
            <a:r>
              <a:rPr lang="en-AU" sz="3200" dirty="0" err="1">
                <a:latin typeface="Calibri" panose="020F0502020204030204" pitchFamily="34" charset="0"/>
              </a:rPr>
              <a:t>skeletna</a:t>
            </a:r>
            <a:r>
              <a:rPr lang="en-AU" sz="3200" dirty="0">
                <a:latin typeface="Calibri" panose="020F0502020204030204" pitchFamily="34" charset="0"/>
              </a:rPr>
              <a:t>,</a:t>
            </a:r>
          </a:p>
          <a:p>
            <a:pPr eaLnBrk="1" hangingPunct="1">
              <a:buFontTx/>
              <a:buChar char="•"/>
            </a:pPr>
            <a:r>
              <a:rPr lang="en-AU" sz="3200" dirty="0" err="1">
                <a:latin typeface="Calibri" panose="020F0502020204030204" pitchFamily="34" charset="0"/>
              </a:rPr>
              <a:t>ploska</a:t>
            </a:r>
            <a:r>
              <a:rPr lang="en-AU" sz="3200" dirty="0">
                <a:latin typeface="Calibri" panose="020F0502020204030204" pitchFamily="34" charset="0"/>
              </a:rPr>
              <a:t> .</a:t>
            </a:r>
            <a:endParaRPr lang="sl-SI" sz="3200" dirty="0"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</a:pPr>
            <a:endParaRPr lang="sl-SI" sz="3200" dirty="0">
              <a:latin typeface="Calibri" panose="020F0502020204030204" pitchFamily="34" charset="0"/>
            </a:endParaRPr>
          </a:p>
          <a:p>
            <a:pPr eaLnBrk="1" hangingPunct="1"/>
            <a:r>
              <a:rPr lang="en-AU" sz="2800" b="1" dirty="0" err="1">
                <a:latin typeface="Calibri" panose="020F0502020204030204" pitchFamily="34" charset="0"/>
              </a:rPr>
              <a:t>Mesto</a:t>
            </a:r>
            <a:r>
              <a:rPr lang="en-AU" sz="2800" dirty="0">
                <a:latin typeface="Calibri" panose="020F0502020204030204" pitchFamily="34" charset="0"/>
              </a:rPr>
              <a:t>: </a:t>
            </a:r>
          </a:p>
          <a:p>
            <a:pPr eaLnBrk="1" hangingPunct="1">
              <a:buFontTx/>
              <a:buChar char="•"/>
            </a:pPr>
            <a:r>
              <a:rPr lang="en-AU" sz="2800" dirty="0" err="1">
                <a:latin typeface="Calibri" panose="020F0502020204030204" pitchFamily="34" charset="0"/>
              </a:rPr>
              <a:t>stanovanjski</a:t>
            </a:r>
            <a:r>
              <a:rPr lang="en-AU" sz="2800" dirty="0">
                <a:latin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</a:rPr>
              <a:t>predeli</a:t>
            </a:r>
            <a:endParaRPr lang="en-AU" sz="2800" dirty="0"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AU" sz="2800" dirty="0" err="1">
                <a:latin typeface="Calibri" panose="020F0502020204030204" pitchFamily="34" charset="0"/>
              </a:rPr>
              <a:t>ekološka</a:t>
            </a:r>
            <a:r>
              <a:rPr lang="en-AU" sz="2800" dirty="0">
                <a:latin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</a:rPr>
              <a:t>vprašanja</a:t>
            </a:r>
            <a:endParaRPr lang="en-AU" sz="2800" dirty="0"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AU" sz="2800" dirty="0" err="1">
                <a:latin typeface="Calibri" panose="020F0502020204030204" pitchFamily="34" charset="0"/>
              </a:rPr>
              <a:t>industrijski</a:t>
            </a:r>
            <a:r>
              <a:rPr lang="en-AU" sz="2800" dirty="0">
                <a:latin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</a:rPr>
              <a:t>predeli</a:t>
            </a:r>
            <a:r>
              <a:rPr lang="en-AU" sz="2800" dirty="0">
                <a:latin typeface="Calibri" panose="020F0502020204030204" pitchFamily="34" charset="0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AU" sz="2800" dirty="0" err="1">
                <a:latin typeface="Calibri" panose="020F0502020204030204" pitchFamily="34" charset="0"/>
              </a:rPr>
              <a:t>urbanistična</a:t>
            </a:r>
            <a:r>
              <a:rPr lang="en-AU" sz="2800" dirty="0">
                <a:latin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</a:rPr>
              <a:t>vprašanja</a:t>
            </a:r>
            <a:endParaRPr lang="en-US" sz="28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800" dirty="0"/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250825" y="3860800"/>
            <a:ext cx="338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sl-S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539750" y="549275"/>
            <a:ext cx="8137525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sz="3600" dirty="0" err="1">
                <a:latin typeface="Calibri" panose="020F0502020204030204" pitchFamily="34" charset="0"/>
              </a:rPr>
              <a:t>Človek</a:t>
            </a:r>
            <a:r>
              <a:rPr lang="en-AU" sz="3600" dirty="0">
                <a:latin typeface="Calibri" panose="020F0502020204030204" pitchFamily="34" charset="0"/>
              </a:rPr>
              <a:t> </a:t>
            </a:r>
            <a:r>
              <a:rPr lang="en-AU" sz="3600" dirty="0" err="1">
                <a:latin typeface="Calibri" panose="020F0502020204030204" pitchFamily="34" charset="0"/>
              </a:rPr>
              <a:t>posega</a:t>
            </a:r>
            <a:r>
              <a:rPr lang="en-AU" sz="3600" dirty="0">
                <a:latin typeface="Calibri" panose="020F0502020204030204" pitchFamily="34" charset="0"/>
              </a:rPr>
              <a:t> v </a:t>
            </a:r>
            <a:r>
              <a:rPr lang="en-AU" sz="3600" dirty="0" err="1">
                <a:latin typeface="Calibri" panose="020F0502020204030204" pitchFamily="34" charset="0"/>
              </a:rPr>
              <a:t>zuna</a:t>
            </a:r>
            <a:r>
              <a:rPr lang="sl-SI" sz="3600" dirty="0">
                <a:latin typeface="Calibri" panose="020F0502020204030204" pitchFamily="34" charset="0"/>
              </a:rPr>
              <a:t>n</a:t>
            </a:r>
            <a:r>
              <a:rPr lang="en-AU" sz="3600" dirty="0" err="1">
                <a:latin typeface="Calibri" panose="020F0502020204030204" pitchFamily="34" charset="0"/>
              </a:rPr>
              <a:t>ji</a:t>
            </a:r>
            <a:r>
              <a:rPr lang="en-AU" sz="3600" dirty="0">
                <a:latin typeface="Calibri" panose="020F0502020204030204" pitchFamily="34" charset="0"/>
              </a:rPr>
              <a:t> pro</a:t>
            </a:r>
            <a:r>
              <a:rPr lang="sl-SI" sz="3600" dirty="0">
                <a:latin typeface="Calibri" panose="020F0502020204030204" pitchFamily="34" charset="0"/>
              </a:rPr>
              <a:t>s</a:t>
            </a:r>
            <a:r>
              <a:rPr lang="en-AU" sz="3600" dirty="0">
                <a:latin typeface="Calibri" panose="020F0502020204030204" pitchFamily="34" charset="0"/>
              </a:rPr>
              <a:t>tor in </a:t>
            </a:r>
            <a:r>
              <a:rPr lang="en-AU" sz="3600" dirty="0" err="1">
                <a:latin typeface="Calibri" panose="020F0502020204030204" pitchFamily="34" charset="0"/>
              </a:rPr>
              <a:t>ga</a:t>
            </a:r>
            <a:r>
              <a:rPr lang="en-AU" sz="3600" dirty="0">
                <a:latin typeface="Calibri" panose="020F0502020204030204" pitchFamily="34" charset="0"/>
              </a:rPr>
              <a:t> </a:t>
            </a:r>
            <a:r>
              <a:rPr lang="en-AU" sz="3600" dirty="0" err="1">
                <a:latin typeface="Calibri" panose="020F0502020204030204" pitchFamily="34" charset="0"/>
              </a:rPr>
              <a:t>oblikuje</a:t>
            </a:r>
            <a:r>
              <a:rPr lang="en-AU" sz="3600" dirty="0">
                <a:latin typeface="Calibri" panose="020F0502020204030204" pitchFamily="34" charset="0"/>
              </a:rPr>
              <a:t>.</a:t>
            </a:r>
          </a:p>
          <a:p>
            <a:pPr eaLnBrk="1" hangingPunct="1"/>
            <a:r>
              <a:rPr lang="en-AU" sz="3600" dirty="0">
                <a:latin typeface="Calibri" panose="020F0502020204030204" pitchFamily="34" charset="0"/>
              </a:rPr>
              <a:t>V </a:t>
            </a:r>
            <a:r>
              <a:rPr lang="en-AU" sz="3600" dirty="0" err="1">
                <a:latin typeface="Calibri" panose="020F0502020204030204" pitchFamily="34" charset="0"/>
              </a:rPr>
              <a:t>notranjih</a:t>
            </a:r>
            <a:r>
              <a:rPr lang="en-AU" sz="3600" dirty="0">
                <a:latin typeface="Calibri" panose="020F0502020204030204" pitchFamily="34" charset="0"/>
              </a:rPr>
              <a:t> </a:t>
            </a:r>
            <a:r>
              <a:rPr lang="en-AU" sz="3600" dirty="0" err="1">
                <a:latin typeface="Calibri" panose="020F0502020204030204" pitchFamily="34" charset="0"/>
              </a:rPr>
              <a:t>prostorih</a:t>
            </a:r>
            <a:r>
              <a:rPr lang="en-AU" sz="3600" dirty="0">
                <a:latin typeface="Calibri" panose="020F0502020204030204" pitchFamily="34" charset="0"/>
              </a:rPr>
              <a:t> </a:t>
            </a:r>
            <a:r>
              <a:rPr lang="en-AU" sz="3600" dirty="0" err="1">
                <a:latin typeface="Calibri" panose="020F0502020204030204" pitchFamily="34" charset="0"/>
              </a:rPr>
              <a:t>stanujemo</a:t>
            </a:r>
            <a:r>
              <a:rPr lang="en-AU" sz="3600" dirty="0">
                <a:latin typeface="Calibri" panose="020F0502020204030204" pitchFamily="34" charset="0"/>
              </a:rPr>
              <a:t> </a:t>
            </a:r>
            <a:r>
              <a:rPr lang="en-AU" sz="3600" dirty="0" err="1">
                <a:latin typeface="Calibri" panose="020F0502020204030204" pitchFamily="34" charset="0"/>
              </a:rPr>
              <a:t>ali</a:t>
            </a:r>
            <a:r>
              <a:rPr lang="en-AU" sz="3600" dirty="0">
                <a:latin typeface="Calibri" panose="020F0502020204030204" pitchFamily="34" charset="0"/>
              </a:rPr>
              <a:t> </a:t>
            </a:r>
            <a:r>
              <a:rPr lang="en-AU" sz="3600" dirty="0" err="1">
                <a:latin typeface="Calibri" panose="020F0502020204030204" pitchFamily="34" charset="0"/>
              </a:rPr>
              <a:t>prebivamo</a:t>
            </a:r>
            <a:r>
              <a:rPr lang="en-AU" sz="3600" dirty="0">
                <a:latin typeface="Calibri" panose="020F0502020204030204" pitchFamily="34" charset="0"/>
              </a:rPr>
              <a:t>, </a:t>
            </a:r>
            <a:r>
              <a:rPr lang="en-AU" sz="3600" dirty="0" err="1">
                <a:latin typeface="Calibri" panose="020F0502020204030204" pitchFamily="34" charset="0"/>
              </a:rPr>
              <a:t>zunanji</a:t>
            </a:r>
            <a:r>
              <a:rPr lang="en-AU" sz="3600" dirty="0">
                <a:latin typeface="Calibri" panose="020F0502020204030204" pitchFamily="34" charset="0"/>
              </a:rPr>
              <a:t> </a:t>
            </a:r>
            <a:r>
              <a:rPr lang="en-AU" sz="3600" dirty="0" err="1">
                <a:latin typeface="Calibri" panose="020F0502020204030204" pitchFamily="34" charset="0"/>
              </a:rPr>
              <a:t>prostor</a:t>
            </a:r>
            <a:r>
              <a:rPr lang="en-AU" sz="3600" dirty="0">
                <a:latin typeface="Calibri" panose="020F0502020204030204" pitchFamily="34" charset="0"/>
              </a:rPr>
              <a:t> pa je </a:t>
            </a:r>
            <a:r>
              <a:rPr lang="en-AU" sz="3600" dirty="0" err="1">
                <a:latin typeface="Calibri" panose="020F0502020204030204" pitchFamily="34" charset="0"/>
              </a:rPr>
              <a:t>okolica</a:t>
            </a:r>
            <a:r>
              <a:rPr lang="en-AU" sz="3600" dirty="0">
                <a:latin typeface="Calibri" panose="020F0502020204030204" pitchFamily="34" charset="0"/>
              </a:rPr>
              <a:t> </a:t>
            </a:r>
            <a:r>
              <a:rPr lang="en-AU" sz="3600" dirty="0" err="1">
                <a:latin typeface="Calibri" panose="020F0502020204030204" pitchFamily="34" charset="0"/>
              </a:rPr>
              <a:t>naših</a:t>
            </a:r>
            <a:r>
              <a:rPr lang="en-AU" sz="3600" dirty="0">
                <a:latin typeface="Calibri" panose="020F0502020204030204" pitchFamily="34" charset="0"/>
              </a:rPr>
              <a:t> </a:t>
            </a:r>
            <a:r>
              <a:rPr lang="en-AU" sz="3600" dirty="0" err="1">
                <a:latin typeface="Calibri" panose="020F0502020204030204" pitchFamily="34" charset="0"/>
              </a:rPr>
              <a:t>bivališč</a:t>
            </a:r>
            <a:r>
              <a:rPr lang="en-AU" sz="3600" dirty="0">
                <a:latin typeface="Calibri" panose="020F0502020204030204" pitchFamily="34" charset="0"/>
              </a:rPr>
              <a:t>.</a:t>
            </a:r>
          </a:p>
          <a:p>
            <a:pPr eaLnBrk="1" hangingPunct="1"/>
            <a:r>
              <a:rPr lang="en-AU" sz="3600" dirty="0" err="1">
                <a:latin typeface="Calibri" panose="020F0502020204030204" pitchFamily="34" charset="0"/>
              </a:rPr>
              <a:t>Zbir</a:t>
            </a:r>
            <a:r>
              <a:rPr lang="en-AU" sz="3600" dirty="0">
                <a:latin typeface="Calibri" panose="020F0502020204030204" pitchFamily="34" charset="0"/>
              </a:rPr>
              <a:t> </a:t>
            </a:r>
            <a:r>
              <a:rPr lang="en-AU" sz="3600" dirty="0" err="1">
                <a:latin typeface="Calibri" panose="020F0502020204030204" pitchFamily="34" charset="0"/>
              </a:rPr>
              <a:t>teh</a:t>
            </a:r>
            <a:r>
              <a:rPr lang="en-AU" sz="3600" dirty="0">
                <a:latin typeface="Calibri" panose="020F0502020204030204" pitchFamily="34" charset="0"/>
              </a:rPr>
              <a:t> </a:t>
            </a:r>
            <a:r>
              <a:rPr lang="en-AU" sz="3600" dirty="0" err="1">
                <a:latin typeface="Calibri" panose="020F0502020204030204" pitchFamily="34" charset="0"/>
              </a:rPr>
              <a:t>prostorov</a:t>
            </a:r>
            <a:r>
              <a:rPr lang="en-AU" sz="3600" dirty="0">
                <a:latin typeface="Calibri" panose="020F0502020204030204" pitchFamily="34" charset="0"/>
              </a:rPr>
              <a:t> je </a:t>
            </a:r>
            <a:r>
              <a:rPr lang="en-AU" sz="3600" b="1" dirty="0" err="1">
                <a:latin typeface="Calibri" panose="020F0502020204030204" pitchFamily="34" charset="0"/>
              </a:rPr>
              <a:t>urbanistični</a:t>
            </a:r>
            <a:r>
              <a:rPr lang="en-AU" sz="3600" b="1" dirty="0">
                <a:latin typeface="Calibri" panose="020F0502020204030204" pitchFamily="34" charset="0"/>
              </a:rPr>
              <a:t> </a:t>
            </a:r>
            <a:r>
              <a:rPr lang="en-AU" sz="3600" b="1" dirty="0" err="1">
                <a:latin typeface="Calibri" panose="020F0502020204030204" pitchFamily="34" charset="0"/>
              </a:rPr>
              <a:t>prostor</a:t>
            </a:r>
            <a:r>
              <a:rPr lang="en-AU" sz="3600" b="1" dirty="0">
                <a:latin typeface="Calibri" panose="020F0502020204030204" pitchFamily="34" charset="0"/>
              </a:rPr>
              <a:t>.</a:t>
            </a:r>
            <a:endParaRPr lang="en-AU" sz="3600" dirty="0">
              <a:latin typeface="Calibri" panose="020F0502020204030204" pitchFamily="34" charset="0"/>
            </a:endParaRPr>
          </a:p>
          <a:p>
            <a:pPr eaLnBrk="1" hangingPunct="1"/>
            <a:r>
              <a:rPr lang="en-AU" sz="3600" dirty="0">
                <a:latin typeface="Calibri" panose="020F0502020204030204" pitchFamily="34" charset="0"/>
              </a:rPr>
              <a:t>˝</a:t>
            </a:r>
            <a:r>
              <a:rPr lang="en-AU" sz="3600" dirty="0" err="1">
                <a:latin typeface="Calibri" panose="020F0502020204030204" pitchFamily="34" charset="0"/>
              </a:rPr>
              <a:t>urbs</a:t>
            </a:r>
            <a:r>
              <a:rPr lang="en-AU" sz="3600" dirty="0">
                <a:latin typeface="Calibri" panose="020F0502020204030204" pitchFamily="34" charset="0"/>
              </a:rPr>
              <a:t>¨ lat. </a:t>
            </a:r>
            <a:r>
              <a:rPr lang="en-AU" sz="3600" dirty="0" err="1">
                <a:latin typeface="Calibri" panose="020F0502020204030204" pitchFamily="34" charset="0"/>
              </a:rPr>
              <a:t>beseda</a:t>
            </a:r>
            <a:r>
              <a:rPr lang="en-AU" sz="3600" dirty="0">
                <a:latin typeface="Calibri" panose="020F0502020204030204" pitchFamily="34" charset="0"/>
              </a:rPr>
              <a:t> </a:t>
            </a:r>
            <a:r>
              <a:rPr lang="en-AU" sz="3600" dirty="0" err="1">
                <a:latin typeface="Calibri" panose="020F0502020204030204" pitchFamily="34" charset="0"/>
              </a:rPr>
              <a:t>pomeni</a:t>
            </a:r>
            <a:r>
              <a:rPr lang="en-AU" sz="3600" dirty="0">
                <a:latin typeface="Calibri" panose="020F0502020204030204" pitchFamily="34" charset="0"/>
              </a:rPr>
              <a:t> </a:t>
            </a:r>
            <a:r>
              <a:rPr lang="en-AU" sz="3600" dirty="0" err="1">
                <a:latin typeface="Calibri" panose="020F0502020204030204" pitchFamily="34" charset="0"/>
              </a:rPr>
              <a:t>mesto</a:t>
            </a:r>
            <a:r>
              <a:rPr lang="en-AU" sz="3600" dirty="0">
                <a:latin typeface="Calibri" panose="020F0502020204030204" pitchFamily="34" charset="0"/>
              </a:rPr>
              <a:t>.</a:t>
            </a:r>
          </a:p>
          <a:p>
            <a:pPr eaLnBrk="1" hangingPunct="1"/>
            <a:r>
              <a:rPr lang="en-AU" sz="3600" dirty="0" err="1">
                <a:latin typeface="Calibri" panose="020F0502020204030204" pitchFamily="34" charset="0"/>
              </a:rPr>
              <a:t>Včasih</a:t>
            </a:r>
            <a:r>
              <a:rPr lang="en-AU" sz="3600" dirty="0">
                <a:latin typeface="Calibri" panose="020F0502020204030204" pitchFamily="34" charset="0"/>
              </a:rPr>
              <a:t> so </a:t>
            </a:r>
            <a:r>
              <a:rPr lang="en-AU" sz="3600" dirty="0" err="1">
                <a:latin typeface="Calibri" panose="020F0502020204030204" pitchFamily="34" charset="0"/>
              </a:rPr>
              <a:t>naselja</a:t>
            </a:r>
            <a:r>
              <a:rPr lang="en-AU" sz="3600" dirty="0">
                <a:latin typeface="Calibri" panose="020F0502020204030204" pitchFamily="34" charset="0"/>
              </a:rPr>
              <a:t> </a:t>
            </a:r>
            <a:r>
              <a:rPr lang="en-AU" sz="3600" dirty="0" err="1">
                <a:latin typeface="Calibri" panose="020F0502020204030204" pitchFamily="34" charset="0"/>
              </a:rPr>
              <a:t>nastajala</a:t>
            </a:r>
            <a:r>
              <a:rPr lang="en-AU" sz="3600" dirty="0">
                <a:latin typeface="Calibri" panose="020F0502020204030204" pitchFamily="34" charset="0"/>
              </a:rPr>
              <a:t> </a:t>
            </a:r>
            <a:r>
              <a:rPr lang="en-AU" sz="3600" dirty="0" err="1">
                <a:latin typeface="Calibri" panose="020F0502020204030204" pitchFamily="34" charset="0"/>
              </a:rPr>
              <a:t>nenačrtovano</a:t>
            </a:r>
            <a:r>
              <a:rPr lang="en-AU" sz="3600" dirty="0">
                <a:latin typeface="Calibri" panose="020F0502020204030204" pitchFamily="34" charset="0"/>
              </a:rPr>
              <a:t>, </a:t>
            </a:r>
            <a:r>
              <a:rPr lang="en-AU" sz="3600" dirty="0" err="1">
                <a:latin typeface="Calibri" panose="020F0502020204030204" pitchFamily="34" charset="0"/>
              </a:rPr>
              <a:t>danes</a:t>
            </a:r>
            <a:r>
              <a:rPr lang="en-AU" sz="3600" dirty="0">
                <a:latin typeface="Calibri" panose="020F0502020204030204" pitchFamily="34" charset="0"/>
              </a:rPr>
              <a:t> pa </a:t>
            </a:r>
            <a:r>
              <a:rPr lang="en-AU" sz="3600" dirty="0" err="1">
                <a:latin typeface="Calibri" panose="020F0502020204030204" pitchFamily="34" charset="0"/>
              </a:rPr>
              <a:t>urbanisti</a:t>
            </a:r>
            <a:r>
              <a:rPr lang="en-AU" sz="3600" dirty="0">
                <a:latin typeface="Calibri" panose="020F0502020204030204" pitchFamily="34" charset="0"/>
              </a:rPr>
              <a:t> </a:t>
            </a:r>
            <a:r>
              <a:rPr lang="en-AU" sz="3600" dirty="0" err="1">
                <a:latin typeface="Calibri" panose="020F0502020204030204" pitchFamily="34" charset="0"/>
              </a:rPr>
              <a:t>vsako</a:t>
            </a:r>
            <a:r>
              <a:rPr lang="en-AU" sz="3600" dirty="0">
                <a:latin typeface="Calibri" panose="020F0502020204030204" pitchFamily="34" charset="0"/>
              </a:rPr>
              <a:t> </a:t>
            </a:r>
            <a:r>
              <a:rPr lang="en-AU" sz="3600" dirty="0" err="1">
                <a:latin typeface="Calibri" panose="020F0502020204030204" pitchFamily="34" charset="0"/>
              </a:rPr>
              <a:t>naselje</a:t>
            </a:r>
            <a:r>
              <a:rPr lang="en-AU" sz="3600" dirty="0">
                <a:latin typeface="Calibri" panose="020F0502020204030204" pitchFamily="34" charset="0"/>
              </a:rPr>
              <a:t> </a:t>
            </a:r>
            <a:r>
              <a:rPr lang="en-AU" sz="3600" dirty="0" err="1">
                <a:latin typeface="Calibri" panose="020F0502020204030204" pitchFamily="34" charset="0"/>
              </a:rPr>
              <a:t>načrtujejo</a:t>
            </a:r>
            <a:r>
              <a:rPr lang="en-AU" sz="3600" dirty="0">
                <a:latin typeface="Calibri" panose="020F0502020204030204" pitchFamily="34" charset="0"/>
              </a:rPr>
              <a:t> </a:t>
            </a:r>
            <a:r>
              <a:rPr lang="en-AU" sz="3600" dirty="0" err="1">
                <a:latin typeface="Calibri" panose="020F0502020204030204" pitchFamily="34" charset="0"/>
              </a:rPr>
              <a:t>usklajujejo</a:t>
            </a:r>
            <a:r>
              <a:rPr lang="en-AU" sz="3600" dirty="0">
                <a:latin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Sestavni deli stavbe</a:t>
            </a:r>
            <a:endParaRPr lang="sl-SI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dirty="0" smtClean="0"/>
              <a:t>TEMELJI ALI PODNOŽJE </a:t>
            </a:r>
          </a:p>
          <a:p>
            <a:pPr lvl="1"/>
            <a:r>
              <a:rPr lang="sl-SI" sz="2000" dirty="0" smtClean="0"/>
              <a:t>odpornost proti vlagi, vodam, premikom ob potresih, temperaturnim spremembam, teža objekta ...</a:t>
            </a:r>
          </a:p>
          <a:p>
            <a:endParaRPr lang="sl-SI" sz="2000" dirty="0" smtClean="0"/>
          </a:p>
          <a:p>
            <a:r>
              <a:rPr lang="sl-SI" sz="2000" dirty="0" smtClean="0"/>
              <a:t>FASADNA LUPINA ali ZUNANJE STENE</a:t>
            </a:r>
          </a:p>
          <a:p>
            <a:pPr lvl="1"/>
            <a:r>
              <a:rPr lang="sl-SI" sz="2000" dirty="0" smtClean="0"/>
              <a:t>Pokaže stanje zgradbe</a:t>
            </a:r>
          </a:p>
          <a:p>
            <a:pPr lvl="1"/>
            <a:r>
              <a:rPr lang="sl-SI" sz="2000" dirty="0" smtClean="0"/>
              <a:t>Deli lupine so tudi okna in vrata ...</a:t>
            </a:r>
          </a:p>
          <a:p>
            <a:endParaRPr lang="sl-SI" sz="2000" dirty="0" smtClean="0"/>
          </a:p>
          <a:p>
            <a:r>
              <a:rPr lang="sl-SI" sz="2000" dirty="0" smtClean="0"/>
              <a:t>STREHA</a:t>
            </a:r>
          </a:p>
          <a:p>
            <a:pPr lvl="1"/>
            <a:r>
              <a:rPr lang="sl-SI" sz="2000" dirty="0" smtClean="0"/>
              <a:t>Zaščita zgradbe pred vremenskimi pojavi</a:t>
            </a:r>
          </a:p>
          <a:p>
            <a:pPr>
              <a:buNone/>
            </a:pPr>
            <a:endParaRPr lang="sl-SI" sz="1800" dirty="0" smtClean="0"/>
          </a:p>
          <a:p>
            <a:endParaRPr lang="sl-SI" sz="1800" dirty="0" smtClean="0"/>
          </a:p>
          <a:p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81219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can000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25" y="411163"/>
            <a:ext cx="6634163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1287091" y="695598"/>
            <a:ext cx="273685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sz="2800" dirty="0" err="1">
                <a:latin typeface="Calibri" panose="020F0502020204030204" pitchFamily="34" charset="0"/>
              </a:rPr>
              <a:t>Oblika</a:t>
            </a:r>
            <a:r>
              <a:rPr lang="en-AU" sz="2800" dirty="0">
                <a:latin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</a:rPr>
              <a:t>vasi</a:t>
            </a:r>
            <a:r>
              <a:rPr lang="en-AU" sz="2800" dirty="0">
                <a:latin typeface="Calibri" panose="020F0502020204030204" pitchFamily="34" charset="0"/>
              </a:rPr>
              <a:t>: </a:t>
            </a:r>
          </a:p>
          <a:p>
            <a:pPr eaLnBrk="1" hangingPunct="1">
              <a:buFontTx/>
              <a:buChar char="•"/>
            </a:pPr>
            <a:r>
              <a:rPr lang="sl-SI" sz="2800" dirty="0" smtClean="0">
                <a:latin typeface="Calibri" panose="020F0502020204030204" pitchFamily="34" charset="0"/>
              </a:rPr>
              <a:t> </a:t>
            </a:r>
            <a:r>
              <a:rPr lang="en-AU" sz="2800" dirty="0" err="1" smtClean="0">
                <a:latin typeface="Calibri" panose="020F0502020204030204" pitchFamily="34" charset="0"/>
              </a:rPr>
              <a:t>raztresena</a:t>
            </a:r>
            <a:endParaRPr lang="en-AU" sz="2800" dirty="0"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</a:pPr>
            <a:r>
              <a:rPr lang="sl-SI" sz="2800" dirty="0" smtClean="0">
                <a:latin typeface="Calibri" panose="020F0502020204030204" pitchFamily="34" charset="0"/>
              </a:rPr>
              <a:t> </a:t>
            </a:r>
            <a:r>
              <a:rPr lang="en-AU" sz="2800" dirty="0" err="1" smtClean="0">
                <a:latin typeface="Calibri" panose="020F0502020204030204" pitchFamily="34" charset="0"/>
              </a:rPr>
              <a:t>strnjena</a:t>
            </a:r>
            <a:endParaRPr lang="en-AU" sz="2800" dirty="0"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</a:pPr>
            <a:r>
              <a:rPr lang="sl-SI" sz="2800" dirty="0" smtClean="0">
                <a:latin typeface="Calibri" panose="020F0502020204030204" pitchFamily="34" charset="0"/>
              </a:rPr>
              <a:t> </a:t>
            </a:r>
            <a:r>
              <a:rPr lang="en-AU" sz="2800" dirty="0" err="1" smtClean="0">
                <a:latin typeface="Calibri" panose="020F0502020204030204" pitchFamily="34" charset="0"/>
              </a:rPr>
              <a:t>raztegnjena</a:t>
            </a:r>
            <a:r>
              <a:rPr lang="en-AU" sz="2800" dirty="0" smtClean="0">
                <a:latin typeface="Calibri" panose="020F0502020204030204" pitchFamily="34" charset="0"/>
              </a:rPr>
              <a:t> </a:t>
            </a:r>
            <a:r>
              <a:rPr lang="en-AU" sz="2800" dirty="0">
                <a:latin typeface="Calibri" panose="020F0502020204030204" pitchFamily="34" charset="0"/>
              </a:rPr>
              <a:t>– </a:t>
            </a:r>
            <a:r>
              <a:rPr lang="sl-SI" sz="2800" dirty="0">
                <a:latin typeface="Calibri" panose="020F0502020204030204" pitchFamily="34" charset="0"/>
              </a:rPr>
              <a:t>     </a:t>
            </a:r>
            <a:r>
              <a:rPr lang="sl-SI" sz="2800" dirty="0" smtClean="0">
                <a:latin typeface="Calibri" panose="020F0502020204030204" pitchFamily="34" charset="0"/>
              </a:rPr>
              <a:t>   	</a:t>
            </a:r>
            <a:r>
              <a:rPr lang="en-AU" sz="2800" dirty="0" err="1" smtClean="0">
                <a:latin typeface="Calibri" panose="020F0502020204030204" pitchFamily="34" charset="0"/>
              </a:rPr>
              <a:t>dolga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Scan000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250" y="752475"/>
            <a:ext cx="6665913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476375" y="260350"/>
            <a:ext cx="6264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2800" dirty="0" err="1">
                <a:latin typeface="Calibri" panose="020F0502020204030204" pitchFamily="34" charset="0"/>
              </a:rPr>
              <a:t>kulturni</a:t>
            </a:r>
            <a:r>
              <a:rPr lang="en-AU" sz="2800" dirty="0">
                <a:latin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</a:rPr>
              <a:t>spomeniki</a:t>
            </a:r>
            <a:r>
              <a:rPr lang="en-AU" sz="2800" dirty="0">
                <a:latin typeface="Calibri" panose="020F0502020204030204" pitchFamily="34" charset="0"/>
              </a:rPr>
              <a:t>, </a:t>
            </a:r>
            <a:r>
              <a:rPr lang="en-AU" sz="2800" dirty="0" err="1">
                <a:latin typeface="Calibri" panose="020F0502020204030204" pitchFamily="34" charset="0"/>
              </a:rPr>
              <a:t>kulturna</a:t>
            </a:r>
            <a:r>
              <a:rPr lang="en-AU" sz="2800" dirty="0">
                <a:latin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</a:rPr>
              <a:t>dediščina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612053"/>
            <a:ext cx="4542980" cy="605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5131348" y="11663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latin typeface="Calibri" panose="020F0502020204030204" pitchFamily="34" charset="0"/>
              </a:rPr>
              <a:t>Maketa urbanističnega prostora</a:t>
            </a:r>
            <a:endParaRPr lang="sl-SI" dirty="0">
              <a:latin typeface="Calibri" panose="020F0502020204030204" pitchFamily="34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179512" y="692696"/>
            <a:ext cx="396044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b="1" dirty="0">
                <a:latin typeface="Calibri" panose="020F0502020204030204" pitchFamily="34" charset="0"/>
              </a:rPr>
              <a:t>Urbanizem</a:t>
            </a:r>
            <a:r>
              <a:rPr lang="sl-SI" sz="2400" dirty="0">
                <a:latin typeface="Calibri" panose="020F0502020204030204" pitchFamily="34" charset="0"/>
              </a:rPr>
              <a:t> je umestitev zgradb v prostor; oblikovanje </a:t>
            </a:r>
            <a:r>
              <a:rPr lang="sl-SI" sz="2400" dirty="0" smtClean="0">
                <a:latin typeface="Calibri" panose="020F0502020204030204" pitchFamily="34" charset="0"/>
              </a:rPr>
              <a:t>obojega</a:t>
            </a:r>
          </a:p>
          <a:p>
            <a:endParaRPr lang="sl-SI" sz="2400" dirty="0">
              <a:latin typeface="Calibri" panose="020F0502020204030204" pitchFamily="34" charset="0"/>
            </a:endParaRPr>
          </a:p>
          <a:p>
            <a:endParaRPr lang="sl-SI" sz="2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>
                <a:latin typeface="Calibri" panose="020F0502020204030204" pitchFamily="34" charset="0"/>
              </a:rPr>
              <a:t>Včasih so naselja nastajala nenačrtovano, danes se vsako naselje usklajuje z okolico</a:t>
            </a:r>
          </a:p>
          <a:p>
            <a:endParaRPr lang="sl-SI" sz="24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 smtClean="0">
                <a:latin typeface="Calibri" panose="020F0502020204030204" pitchFamily="34" charset="0"/>
              </a:rPr>
              <a:t>Urbanizem </a:t>
            </a:r>
            <a:r>
              <a:rPr lang="sl-SI" sz="2400" dirty="0">
                <a:latin typeface="Calibri" panose="020F0502020204030204" pitchFamily="34" charset="0"/>
              </a:rPr>
              <a:t>je prisoten tako na podeželju kot v mestu.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599803" y="328886"/>
            <a:ext cx="81369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Calibri" panose="020F0502020204030204" pitchFamily="34" charset="0"/>
              </a:rPr>
              <a:t>LIKOVNA NALOGA:</a:t>
            </a:r>
          </a:p>
          <a:p>
            <a:endParaRPr lang="sl-SI" dirty="0">
              <a:latin typeface="Calibri" panose="020F0502020204030204" pitchFamily="34" charset="0"/>
            </a:endParaRPr>
          </a:p>
          <a:p>
            <a:r>
              <a:rPr lang="sl-SI" dirty="0">
                <a:latin typeface="Calibri" panose="020F0502020204030204" pitchFamily="34" charset="0"/>
              </a:rPr>
              <a:t> V računalniškem programu </a:t>
            </a:r>
            <a:r>
              <a:rPr lang="sl-SI" dirty="0" err="1">
                <a:latin typeface="Calibri" panose="020F0502020204030204" pitchFamily="34" charset="0"/>
              </a:rPr>
              <a:t>Sketchup</a:t>
            </a:r>
            <a:r>
              <a:rPr lang="sl-SI" dirty="0">
                <a:latin typeface="Calibri" panose="020F0502020204030204" pitchFamily="34" charset="0"/>
              </a:rPr>
              <a:t> </a:t>
            </a:r>
            <a:r>
              <a:rPr lang="sl-SI" dirty="0" smtClean="0">
                <a:latin typeface="Calibri" panose="020F0502020204030204" pitchFamily="34" charset="0"/>
              </a:rPr>
              <a:t>oblikuj različne </a:t>
            </a:r>
            <a:r>
              <a:rPr lang="sl-SI" smtClean="0">
                <a:latin typeface="Calibri" panose="020F0502020204030204" pitchFamily="34" charset="0"/>
              </a:rPr>
              <a:t>prostorske stavbe.</a:t>
            </a:r>
            <a:endParaRPr lang="sl-SI" dirty="0" smtClean="0">
              <a:latin typeface="Calibri" panose="020F0502020204030204" pitchFamily="34" charset="0"/>
            </a:endParaRPr>
          </a:p>
          <a:p>
            <a:endParaRPr lang="sl-SI" dirty="0">
              <a:latin typeface="Calibri" panose="020F0502020204030204" pitchFamily="34" charset="0"/>
            </a:endParaRPr>
          </a:p>
          <a:p>
            <a:r>
              <a:rPr lang="sl-SI" dirty="0">
                <a:latin typeface="Calibri" panose="020F0502020204030204" pitchFamily="34" charset="0"/>
              </a:rPr>
              <a:t>Pri delu upoštevaj ureditev skupnega okolja (okolje, oblika in velikost zgradb glede na stavbno okolico, namembnost stavb, novogradnje in prenove, zaščita stavbne dediščine – kulturni spomeniki)</a:t>
            </a:r>
          </a:p>
          <a:p>
            <a:endParaRPr lang="sl-SI" dirty="0">
              <a:latin typeface="Calibri" panose="020F0502020204030204" pitchFamily="34" charset="0"/>
            </a:endParaRPr>
          </a:p>
          <a:p>
            <a:r>
              <a:rPr lang="sl-SI" dirty="0">
                <a:latin typeface="Calibri" panose="020F0502020204030204" pitchFamily="34" charset="0"/>
              </a:rPr>
              <a:t>Pri oblikovanju upoštevaj načela oblikovanja stavbe; zunanji videz stavbe, estetska merila in namen stavbe. </a:t>
            </a:r>
          </a:p>
          <a:p>
            <a:endParaRPr lang="sl-SI" dirty="0">
              <a:latin typeface="Calibri" panose="020F0502020204030204" pitchFamily="34" charset="0"/>
            </a:endParaRPr>
          </a:p>
          <a:p>
            <a:r>
              <a:rPr lang="sl-SI" dirty="0">
                <a:latin typeface="Calibri" panose="020F0502020204030204" pitchFamily="34" charset="0"/>
              </a:rPr>
              <a:t>Upoštevaj, da materiali s svojo strukturo, teksturo in barvo lahko spodbujajo pri ljudeh različne odzive, vplivajo na njihova čustva in občutke</a:t>
            </a:r>
            <a:r>
              <a:rPr lang="sl-SI" dirty="0" smtClean="0">
                <a:latin typeface="Calibri" panose="020F0502020204030204" pitchFamily="34" charset="0"/>
              </a:rPr>
              <a:t>.</a:t>
            </a:r>
          </a:p>
          <a:p>
            <a:endParaRPr lang="sl-SI" dirty="0">
              <a:latin typeface="Calibri" panose="020F0502020204030204" pitchFamily="34" charset="0"/>
            </a:endParaRPr>
          </a:p>
          <a:p>
            <a:r>
              <a:rPr lang="sl-SI" dirty="0" smtClean="0">
                <a:latin typeface="Calibri" panose="020F0502020204030204" pitchFamily="34" charset="0"/>
              </a:rPr>
              <a:t>Za dokončanje likovne naloge boš imel(a) na voljo 3 šolske ure.</a:t>
            </a:r>
            <a:endParaRPr lang="sl-SI" dirty="0">
              <a:latin typeface="Calibri" panose="020F0502020204030204" pitchFamily="34" charset="0"/>
            </a:endParaRPr>
          </a:p>
          <a:p>
            <a:endParaRPr lang="sl-SI" dirty="0">
              <a:latin typeface="Calibri" panose="020F0502020204030204" pitchFamily="34" charset="0"/>
            </a:endParaRPr>
          </a:p>
          <a:p>
            <a:endParaRPr lang="sl-SI" dirty="0">
              <a:latin typeface="Calibri" panose="020F0502020204030204" pitchFamily="34" charset="0"/>
            </a:endParaRPr>
          </a:p>
          <a:p>
            <a:r>
              <a:rPr lang="sl-SI" dirty="0" smtClean="0">
                <a:latin typeface="Calibri" panose="020F0502020204030204" pitchFamily="34" charset="0"/>
              </a:rPr>
              <a:t>Končane </a:t>
            </a:r>
            <a:r>
              <a:rPr lang="sl-SI" dirty="0">
                <a:latin typeface="Calibri" panose="020F0502020204030204" pitchFamily="34" charset="0"/>
              </a:rPr>
              <a:t>izdelke shrani v: namizje, temp/</a:t>
            </a:r>
            <a:r>
              <a:rPr lang="sl-SI" dirty="0" err="1">
                <a:latin typeface="Calibri" panose="020F0502020204030204" pitchFamily="34" charset="0"/>
              </a:rPr>
              <a:t>proliant</a:t>
            </a:r>
            <a:r>
              <a:rPr lang="sl-SI" dirty="0">
                <a:latin typeface="Calibri" panose="020F0502020204030204" pitchFamily="34" charset="0"/>
              </a:rPr>
              <a:t>, mapa Arhitekturni prostor LUM </a:t>
            </a:r>
            <a:r>
              <a:rPr lang="sl-SI" dirty="0" smtClean="0">
                <a:latin typeface="Calibri" panose="020F0502020204030204" pitchFamily="34" charset="0"/>
              </a:rPr>
              <a:t>7.r</a:t>
            </a:r>
            <a:r>
              <a:rPr lang="sl-SI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7804907"/>
      </p:ext>
    </p:extLst>
  </p:cSld>
  <p:clrMapOvr>
    <a:masterClrMapping/>
  </p:clrMapOvr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369</Words>
  <Application>Microsoft Office PowerPoint</Application>
  <PresentationFormat>Diaprojekcija na zaslonu (4:3)</PresentationFormat>
  <Paragraphs>70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2" baseType="lpstr">
      <vt:lpstr>Arial</vt:lpstr>
      <vt:lpstr>Calibri</vt:lpstr>
      <vt:lpstr>Privzeti načrt</vt:lpstr>
      <vt:lpstr>Prostorsko oblikovanje</vt:lpstr>
      <vt:lpstr>Zunanji in notranji arhitekturni prostor</vt:lpstr>
      <vt:lpstr>PowerPointova predstavitev</vt:lpstr>
      <vt:lpstr>PowerPointova predstavitev</vt:lpstr>
      <vt:lpstr>Sestavni deli stavbe</vt:lpstr>
      <vt:lpstr>PowerPointova predstavitev</vt:lpstr>
      <vt:lpstr>PowerPointova predstavitev</vt:lpstr>
      <vt:lpstr>PowerPointova predstavitev</vt:lpstr>
      <vt:lpstr>PowerPointova predstavitev</vt:lpstr>
    </vt:vector>
  </TitlesOfParts>
  <Company>OŠ Voličina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Prostorsko oblikovanje</dc:title>
  <dc:creator>Brane Lazič</dc:creator>
  <cp:lastModifiedBy>Uporabnik</cp:lastModifiedBy>
  <cp:revision>9</cp:revision>
  <dcterms:created xsi:type="dcterms:W3CDTF">2006-03-19T18:37:16Z</dcterms:created>
  <dcterms:modified xsi:type="dcterms:W3CDTF">2020-04-16T07:05:44Z</dcterms:modified>
</cp:coreProperties>
</file>